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80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Dropbox\Ombuds\Assessment%20Documents\Visitor%20Data%20Annual%20Report%202021-202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Downloads\Visitor%20Data%20Annual%20Reports%202021-current.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Downloads\Visitor%20Data%20Annual%20Reports%202021-current.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Downloads\Visitor%20Data%20Annual%20Reports%202021-current.xlsx"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18448453438974949"/>
          <c:y val="0.7129529557448534"/>
          <c:w val="0.65452818249779154"/>
          <c:h val="0.24448361471746194"/>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dLbls>
          <c:dLblPos val="inEnd"/>
          <c:showLegendKey val="0"/>
          <c:showVal val="0"/>
          <c:showCatName val="0"/>
          <c:showSerName val="0"/>
          <c:showPercent val="1"/>
          <c:showBubbleSize val="0"/>
          <c:showLeaderLines val="0"/>
        </c:dLbls>
        <c:firstSliceAng val="0"/>
      </c:pieChart>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spPr>
            <a:ln>
              <a:noFill/>
            </a:ln>
            <a:scene3d>
              <a:camera prst="orthographicFront"/>
              <a:lightRig rig="threePt" dir="t"/>
            </a:scene3d>
            <a:sp3d prstMaterial="matte">
              <a:bevelT w="50800" h="101600" prst="angle"/>
              <a:contourClr>
                <a:srgbClr val="000000"/>
              </a:contourClr>
            </a:sp3d>
          </c:spPr>
          <c:dPt>
            <c:idx val="0"/>
            <c:bubble3D val="0"/>
            <c:spPr>
              <a:solidFill>
                <a:schemeClr val="accent1"/>
              </a:solidFill>
              <a:ln>
                <a:noFill/>
              </a:ln>
              <a:effectLst/>
              <a:scene3d>
                <a:camera prst="orthographicFront"/>
                <a:lightRig rig="threePt" dir="t"/>
              </a:scene3d>
              <a:sp3d prstMaterial="matte">
                <a:bevelT w="50800" h="101600" prst="angle"/>
                <a:contourClr>
                  <a:srgbClr val="000000"/>
                </a:contourClr>
              </a:sp3d>
            </c:spPr>
            <c:extLst>
              <c:ext xmlns:c16="http://schemas.microsoft.com/office/drawing/2014/chart" uri="{C3380CC4-5D6E-409C-BE32-E72D297353CC}">
                <c16:uniqueId val="{00000001-997E-4389-930C-BEAA2958A9C5}"/>
              </c:ext>
            </c:extLst>
          </c:dPt>
          <c:dPt>
            <c:idx val="1"/>
            <c:bubble3D val="0"/>
            <c:spPr>
              <a:solidFill>
                <a:schemeClr val="accent2"/>
              </a:solidFill>
              <a:ln>
                <a:noFill/>
              </a:ln>
              <a:effectLst/>
              <a:scene3d>
                <a:camera prst="orthographicFront"/>
                <a:lightRig rig="threePt" dir="t"/>
              </a:scene3d>
              <a:sp3d prstMaterial="matte">
                <a:bevelT w="50800" h="101600" prst="angle"/>
                <a:contourClr>
                  <a:srgbClr val="000000"/>
                </a:contourClr>
              </a:sp3d>
            </c:spPr>
            <c:extLst>
              <c:ext xmlns:c16="http://schemas.microsoft.com/office/drawing/2014/chart" uri="{C3380CC4-5D6E-409C-BE32-E72D297353CC}">
                <c16:uniqueId val="{00000003-997E-4389-930C-BEAA2958A9C5}"/>
              </c:ext>
            </c:extLst>
          </c:dPt>
          <c:dPt>
            <c:idx val="2"/>
            <c:bubble3D val="0"/>
            <c:spPr>
              <a:solidFill>
                <a:schemeClr val="accent3"/>
              </a:solidFill>
              <a:ln>
                <a:noFill/>
              </a:ln>
              <a:effectLst/>
              <a:scene3d>
                <a:camera prst="orthographicFront"/>
                <a:lightRig rig="threePt" dir="t"/>
              </a:scene3d>
              <a:sp3d prstMaterial="matte">
                <a:bevelT w="50800" h="101600" prst="angle"/>
                <a:contourClr>
                  <a:srgbClr val="000000"/>
                </a:contourClr>
              </a:sp3d>
            </c:spPr>
            <c:extLst>
              <c:ext xmlns:c16="http://schemas.microsoft.com/office/drawing/2014/chart" uri="{C3380CC4-5D6E-409C-BE32-E72D297353CC}">
                <c16:uniqueId val="{00000005-997E-4389-930C-BEAA2958A9C5}"/>
              </c:ext>
            </c:extLst>
          </c:dPt>
          <c:dPt>
            <c:idx val="3"/>
            <c:bubble3D val="0"/>
            <c:spPr>
              <a:solidFill>
                <a:schemeClr val="accent4"/>
              </a:solidFill>
              <a:ln>
                <a:noFill/>
              </a:ln>
              <a:effectLst/>
              <a:scene3d>
                <a:camera prst="orthographicFront"/>
                <a:lightRig rig="threePt" dir="t"/>
              </a:scene3d>
              <a:sp3d prstMaterial="matte">
                <a:bevelT w="50800" h="101600" prst="angle"/>
                <a:contourClr>
                  <a:srgbClr val="000000"/>
                </a:contourClr>
              </a:sp3d>
            </c:spPr>
            <c:extLst>
              <c:ext xmlns:c16="http://schemas.microsoft.com/office/drawing/2014/chart" uri="{C3380CC4-5D6E-409C-BE32-E72D297353CC}">
                <c16:uniqueId val="{00000007-997E-4389-930C-BEAA2958A9C5}"/>
              </c:ext>
            </c:extLst>
          </c:dPt>
          <c:dPt>
            <c:idx val="4"/>
            <c:bubble3D val="0"/>
            <c:spPr>
              <a:solidFill>
                <a:schemeClr val="accent5"/>
              </a:solidFill>
              <a:ln>
                <a:noFill/>
              </a:ln>
              <a:effectLst/>
              <a:scene3d>
                <a:camera prst="orthographicFront"/>
                <a:lightRig rig="threePt" dir="t"/>
              </a:scene3d>
              <a:sp3d prstMaterial="matte">
                <a:bevelT w="50800" h="101600" prst="angle"/>
                <a:contourClr>
                  <a:srgbClr val="000000"/>
                </a:contourClr>
              </a:sp3d>
            </c:spPr>
            <c:extLst>
              <c:ext xmlns:c16="http://schemas.microsoft.com/office/drawing/2014/chart" uri="{C3380CC4-5D6E-409C-BE32-E72D297353CC}">
                <c16:uniqueId val="{00000009-997E-4389-930C-BEAA2958A9C5}"/>
              </c:ext>
            </c:extLst>
          </c:dPt>
          <c:dLbls>
            <c:spPr>
              <a:solidFill>
                <a:schemeClr val="lt1"/>
              </a:solidFill>
              <a:ln>
                <a:solidFill>
                  <a:schemeClr val="dk1">
                    <a:lumMod val="25000"/>
                    <a:lumOff val="75000"/>
                  </a:scheme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inEnd"/>
            <c:showLegendKey val="0"/>
            <c:showVal val="0"/>
            <c:showCatName val="0"/>
            <c:showSerName val="0"/>
            <c:showPercent val="1"/>
            <c:showBubbleSize val="0"/>
            <c:separator>
</c:separator>
            <c:showLeaderLines val="0"/>
            <c:extLst>
              <c:ext xmlns:c15="http://schemas.microsoft.com/office/drawing/2012/chart" uri="{CE6537A1-D6FC-4f65-9D91-7224C49458BB}">
                <c15:spPr xmlns:c15="http://schemas.microsoft.com/office/drawing/2012/chart">
                  <a:prstGeom prst="rect">
                    <a:avLst/>
                  </a:prstGeom>
                  <a:noFill/>
                  <a:ln>
                    <a:noFill/>
                  </a:ln>
                </c15:spPr>
              </c:ext>
            </c:extLst>
          </c:dLbls>
          <c:cat>
            <c:strRef>
              <c:f>'24-25'!$G$4:$G$8</c:f>
              <c:strCache>
                <c:ptCount val="5"/>
                <c:pt idx="0">
                  <c:v>Administrators</c:v>
                </c:pt>
                <c:pt idx="1">
                  <c:v>Faculty</c:v>
                </c:pt>
                <c:pt idx="2">
                  <c:v>Staff</c:v>
                </c:pt>
                <c:pt idx="3">
                  <c:v>Students</c:v>
                </c:pt>
                <c:pt idx="4">
                  <c:v>Trainees</c:v>
                </c:pt>
              </c:strCache>
            </c:strRef>
          </c:cat>
          <c:val>
            <c:numRef>
              <c:f>'24-25'!$H$4:$H$8</c:f>
              <c:numCache>
                <c:formatCode>0%</c:formatCode>
                <c:ptCount val="5"/>
                <c:pt idx="0">
                  <c:v>4.6875E-2</c:v>
                </c:pt>
                <c:pt idx="1">
                  <c:v>0.40625</c:v>
                </c:pt>
                <c:pt idx="2">
                  <c:v>0.3125</c:v>
                </c:pt>
                <c:pt idx="3">
                  <c:v>0.15625</c:v>
                </c:pt>
                <c:pt idx="4">
                  <c:v>7.8125E-2</c:v>
                </c:pt>
              </c:numCache>
            </c:numRef>
          </c:val>
          <c:extLst>
            <c:ext xmlns:c16="http://schemas.microsoft.com/office/drawing/2014/chart" uri="{C3380CC4-5D6E-409C-BE32-E72D297353CC}">
              <c16:uniqueId val="{0000000A-997E-4389-930C-BEAA2958A9C5}"/>
            </c:ext>
          </c:extLst>
        </c:ser>
        <c:dLbls>
          <c:dLblPos val="inEnd"/>
          <c:showLegendKey val="0"/>
          <c:showVal val="0"/>
          <c:showCatName val="0"/>
          <c:showSerName val="0"/>
          <c:showPercent val="1"/>
          <c:showBubbleSize val="0"/>
          <c:showLeaderLines val="0"/>
        </c:dLbls>
        <c:firstSliceAng val="0"/>
      </c:pieChart>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5441218020312486"/>
          <c:y val="4.7961612582710179E-2"/>
          <c:w val="0.64411683059538971"/>
          <c:h val="0.78776873137002912"/>
        </c:manualLayout>
      </c:layout>
      <c:pieChart>
        <c:varyColors val="1"/>
        <c:ser>
          <c:idx val="0"/>
          <c:order val="0"/>
          <c:spPr>
            <a:ln w="3175">
              <a:noFill/>
            </a:ln>
            <a:effectLst/>
            <a:scene3d>
              <a:camera prst="orthographicFront"/>
              <a:lightRig rig="threePt" dir="t"/>
            </a:scene3d>
            <a:sp3d prstMaterial="matte">
              <a:bevelT w="50800" h="101600"/>
            </a:sp3d>
          </c:spPr>
          <c:dPt>
            <c:idx val="0"/>
            <c:bubble3D val="0"/>
            <c:spPr>
              <a:solidFill>
                <a:schemeClr val="accent1"/>
              </a:solidFill>
              <a:ln w="3175">
                <a:noFill/>
              </a:ln>
              <a:effectLst/>
              <a:scene3d>
                <a:camera prst="orthographicFront"/>
                <a:lightRig rig="threePt" dir="t"/>
              </a:scene3d>
              <a:sp3d prstMaterial="matte">
                <a:bevelT w="50800" h="101600"/>
              </a:sp3d>
            </c:spPr>
            <c:extLst>
              <c:ext xmlns:c16="http://schemas.microsoft.com/office/drawing/2014/chart" uri="{C3380CC4-5D6E-409C-BE32-E72D297353CC}">
                <c16:uniqueId val="{00000001-46D9-4F44-8B53-2329D326368D}"/>
              </c:ext>
            </c:extLst>
          </c:dPt>
          <c:dPt>
            <c:idx val="1"/>
            <c:bubble3D val="0"/>
            <c:spPr>
              <a:solidFill>
                <a:schemeClr val="accent2"/>
              </a:solidFill>
              <a:ln w="3175">
                <a:noFill/>
              </a:ln>
              <a:effectLst/>
              <a:scene3d>
                <a:camera prst="orthographicFront"/>
                <a:lightRig rig="threePt" dir="t"/>
              </a:scene3d>
              <a:sp3d prstMaterial="matte">
                <a:bevelT w="50800" h="101600"/>
              </a:sp3d>
            </c:spPr>
            <c:extLst>
              <c:ext xmlns:c16="http://schemas.microsoft.com/office/drawing/2014/chart" uri="{C3380CC4-5D6E-409C-BE32-E72D297353CC}">
                <c16:uniqueId val="{00000003-46D9-4F44-8B53-2329D326368D}"/>
              </c:ext>
            </c:extLst>
          </c:dPt>
          <c:dPt>
            <c:idx val="2"/>
            <c:bubble3D val="0"/>
            <c:spPr>
              <a:solidFill>
                <a:schemeClr val="accent3"/>
              </a:solidFill>
              <a:ln w="3175">
                <a:noFill/>
              </a:ln>
              <a:effectLst/>
              <a:scene3d>
                <a:camera prst="orthographicFront"/>
                <a:lightRig rig="threePt" dir="t"/>
              </a:scene3d>
              <a:sp3d prstMaterial="matte">
                <a:bevelT w="50800" h="101600"/>
              </a:sp3d>
            </c:spPr>
            <c:extLst>
              <c:ext xmlns:c16="http://schemas.microsoft.com/office/drawing/2014/chart" uri="{C3380CC4-5D6E-409C-BE32-E72D297353CC}">
                <c16:uniqueId val="{00000005-46D9-4F44-8B53-2329D326368D}"/>
              </c:ext>
            </c:extLst>
          </c:dPt>
          <c:dPt>
            <c:idx val="3"/>
            <c:bubble3D val="0"/>
            <c:spPr>
              <a:solidFill>
                <a:schemeClr val="accent4"/>
              </a:solidFill>
              <a:ln w="3175">
                <a:noFill/>
              </a:ln>
              <a:effectLst/>
              <a:scene3d>
                <a:camera prst="orthographicFront"/>
                <a:lightRig rig="threePt" dir="t"/>
              </a:scene3d>
              <a:sp3d prstMaterial="matte">
                <a:bevelT w="50800" h="101600"/>
              </a:sp3d>
            </c:spPr>
            <c:extLst>
              <c:ext xmlns:c16="http://schemas.microsoft.com/office/drawing/2014/chart" uri="{C3380CC4-5D6E-409C-BE32-E72D297353CC}">
                <c16:uniqueId val="{00000007-46D9-4F44-8B53-2329D326368D}"/>
              </c:ext>
            </c:extLst>
          </c:dPt>
          <c:dPt>
            <c:idx val="4"/>
            <c:bubble3D val="0"/>
            <c:spPr>
              <a:solidFill>
                <a:schemeClr val="accent5"/>
              </a:solidFill>
              <a:ln w="3175">
                <a:noFill/>
              </a:ln>
              <a:effectLst/>
              <a:scene3d>
                <a:camera prst="orthographicFront"/>
                <a:lightRig rig="threePt" dir="t"/>
              </a:scene3d>
              <a:sp3d prstMaterial="matte">
                <a:bevelT w="50800" h="101600"/>
              </a:sp3d>
            </c:spPr>
            <c:extLst>
              <c:ext xmlns:c16="http://schemas.microsoft.com/office/drawing/2014/chart" uri="{C3380CC4-5D6E-409C-BE32-E72D297353CC}">
                <c16:uniqueId val="{00000009-46D9-4F44-8B53-2329D326368D}"/>
              </c:ext>
            </c:extLst>
          </c:dPt>
          <c:dPt>
            <c:idx val="5"/>
            <c:bubble3D val="0"/>
            <c:spPr>
              <a:solidFill>
                <a:schemeClr val="accent6"/>
              </a:solidFill>
              <a:ln w="3175">
                <a:noFill/>
              </a:ln>
              <a:effectLst/>
              <a:scene3d>
                <a:camera prst="orthographicFront"/>
                <a:lightRig rig="threePt" dir="t"/>
              </a:scene3d>
              <a:sp3d prstMaterial="matte">
                <a:bevelT w="50800" h="101600"/>
              </a:sp3d>
            </c:spPr>
            <c:extLst>
              <c:ext xmlns:c16="http://schemas.microsoft.com/office/drawing/2014/chart" uri="{C3380CC4-5D6E-409C-BE32-E72D297353CC}">
                <c16:uniqueId val="{0000000B-46D9-4F44-8B53-2329D326368D}"/>
              </c:ext>
            </c:extLst>
          </c:dPt>
          <c:dLbls>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inEnd"/>
            <c:showLegendKey val="0"/>
            <c:showVal val="0"/>
            <c:showCatName val="0"/>
            <c:showSerName val="0"/>
            <c:showPercent val="1"/>
            <c:showBubbleSize val="0"/>
            <c:showLeaderLines val="0"/>
            <c:extLst>
              <c:ext xmlns:c15="http://schemas.microsoft.com/office/drawing/2012/chart" uri="{CE6537A1-D6FC-4f65-9D91-7224C49458BB}">
                <c15:spPr xmlns:c15="http://schemas.microsoft.com/office/drawing/2012/chart">
                  <a:prstGeom prst="rect">
                    <a:avLst/>
                  </a:prstGeom>
                  <a:noFill/>
                  <a:ln>
                    <a:noFill/>
                  </a:ln>
                </c15:spPr>
              </c:ext>
            </c:extLst>
          </c:dLbls>
          <c:cat>
            <c:strRef>
              <c:f>'24-25'!$D$25:$D$30</c:f>
              <c:strCache>
                <c:ptCount val="6"/>
                <c:pt idx="0">
                  <c:v>Interpersonal</c:v>
                </c:pt>
                <c:pt idx="1">
                  <c:v>Workplace</c:v>
                </c:pt>
                <c:pt idx="2">
                  <c:v>Power Imballance</c:v>
                </c:pt>
                <c:pt idx="3">
                  <c:v>Policy</c:v>
                </c:pt>
                <c:pt idx="4">
                  <c:v>Formal Process</c:v>
                </c:pt>
                <c:pt idx="5">
                  <c:v>Other</c:v>
                </c:pt>
              </c:strCache>
            </c:strRef>
          </c:cat>
          <c:val>
            <c:numRef>
              <c:f>'24-25'!$C$25:$C$30</c:f>
              <c:numCache>
                <c:formatCode>0%</c:formatCode>
                <c:ptCount val="6"/>
                <c:pt idx="0">
                  <c:v>0.36559139784946237</c:v>
                </c:pt>
                <c:pt idx="1">
                  <c:v>0.37634408602150538</c:v>
                </c:pt>
                <c:pt idx="2">
                  <c:v>5.9139784946236562E-2</c:v>
                </c:pt>
                <c:pt idx="3">
                  <c:v>0.11827956989247312</c:v>
                </c:pt>
                <c:pt idx="4">
                  <c:v>3.2258064516129031E-2</c:v>
                </c:pt>
                <c:pt idx="5">
                  <c:v>4.8387096774193547E-2</c:v>
                </c:pt>
              </c:numCache>
            </c:numRef>
          </c:val>
          <c:extLst>
            <c:ext xmlns:c16="http://schemas.microsoft.com/office/drawing/2014/chart" uri="{C3380CC4-5D6E-409C-BE32-E72D297353CC}">
              <c16:uniqueId val="{0000000C-46D9-4F44-8B53-2329D326368D}"/>
            </c:ext>
          </c:extLst>
        </c:ser>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5.8333333333333334E-2"/>
          <c:y val="0.86606146561704977"/>
          <c:w val="0.88619703992680565"/>
          <c:h val="0.1339386567198562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noFill/>
      <a:round/>
    </a:ln>
    <a:effectLst/>
    <a:scene3d>
      <a:camera prst="orthographicFront"/>
      <a:lightRig rig="threePt" dir="t"/>
    </a:scene3d>
    <a:sp3d>
      <a:bevelT w="0" h="0"/>
    </a:sp3d>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9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2923B-12D1-4E92-FAFF-0D1B014B73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E396515-A7AE-C2D5-9C3C-A48E640FAB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54869B5-1FF7-72A9-2F22-427CFB0BB11C}"/>
              </a:ext>
            </a:extLst>
          </p:cNvPr>
          <p:cNvSpPr>
            <a:spLocks noGrp="1"/>
          </p:cNvSpPr>
          <p:nvPr>
            <p:ph type="dt" sz="half" idx="10"/>
          </p:nvPr>
        </p:nvSpPr>
        <p:spPr/>
        <p:txBody>
          <a:bodyPr/>
          <a:lstStyle/>
          <a:p>
            <a:fld id="{4B196360-D5D0-4491-8F91-2CEEF29D59D6}" type="datetimeFigureOut">
              <a:rPr lang="en-US" smtClean="0"/>
              <a:t>8/4/2025</a:t>
            </a:fld>
            <a:endParaRPr lang="en-US" dirty="0"/>
          </a:p>
        </p:txBody>
      </p:sp>
      <p:sp>
        <p:nvSpPr>
          <p:cNvPr id="5" name="Footer Placeholder 4">
            <a:extLst>
              <a:ext uri="{FF2B5EF4-FFF2-40B4-BE49-F238E27FC236}">
                <a16:creationId xmlns:a16="http://schemas.microsoft.com/office/drawing/2014/main" id="{BFA4B96E-E8C8-21CE-1B88-2D8CDD04A2A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44804E8-B196-AA84-8798-81A9A03C8CFE}"/>
              </a:ext>
            </a:extLst>
          </p:cNvPr>
          <p:cNvSpPr>
            <a:spLocks noGrp="1"/>
          </p:cNvSpPr>
          <p:nvPr>
            <p:ph type="sldNum" sz="quarter" idx="12"/>
          </p:nvPr>
        </p:nvSpPr>
        <p:spPr/>
        <p:txBody>
          <a:bodyPr/>
          <a:lstStyle/>
          <a:p>
            <a:fld id="{E0967E81-107F-4CFB-8A9D-8A9645AEE984}" type="slidenum">
              <a:rPr lang="en-US" smtClean="0"/>
              <a:t>‹#›</a:t>
            </a:fld>
            <a:endParaRPr lang="en-US" dirty="0"/>
          </a:p>
        </p:txBody>
      </p:sp>
    </p:spTree>
    <p:extLst>
      <p:ext uri="{BB962C8B-B14F-4D97-AF65-F5344CB8AC3E}">
        <p14:creationId xmlns:p14="http://schemas.microsoft.com/office/powerpoint/2010/main" val="4183880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232B5-5C7F-9EC2-51E8-B07580A4A08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E0F6FD3-25F3-87E2-91D0-6DE7200FFA9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3A0665-60EC-2D6A-BB8C-381EBAAA3947}"/>
              </a:ext>
            </a:extLst>
          </p:cNvPr>
          <p:cNvSpPr>
            <a:spLocks noGrp="1"/>
          </p:cNvSpPr>
          <p:nvPr>
            <p:ph type="dt" sz="half" idx="10"/>
          </p:nvPr>
        </p:nvSpPr>
        <p:spPr/>
        <p:txBody>
          <a:bodyPr/>
          <a:lstStyle/>
          <a:p>
            <a:fld id="{4B196360-D5D0-4491-8F91-2CEEF29D59D6}" type="datetimeFigureOut">
              <a:rPr lang="en-US" smtClean="0"/>
              <a:t>8/4/2025</a:t>
            </a:fld>
            <a:endParaRPr lang="en-US" dirty="0"/>
          </a:p>
        </p:txBody>
      </p:sp>
      <p:sp>
        <p:nvSpPr>
          <p:cNvPr id="5" name="Footer Placeholder 4">
            <a:extLst>
              <a:ext uri="{FF2B5EF4-FFF2-40B4-BE49-F238E27FC236}">
                <a16:creationId xmlns:a16="http://schemas.microsoft.com/office/drawing/2014/main" id="{5071A3BC-7E1D-D0A6-290F-BBA53D84ABA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4D8788F-7FCE-16B6-2732-D0E06AA7BDA2}"/>
              </a:ext>
            </a:extLst>
          </p:cNvPr>
          <p:cNvSpPr>
            <a:spLocks noGrp="1"/>
          </p:cNvSpPr>
          <p:nvPr>
            <p:ph type="sldNum" sz="quarter" idx="12"/>
          </p:nvPr>
        </p:nvSpPr>
        <p:spPr/>
        <p:txBody>
          <a:bodyPr/>
          <a:lstStyle/>
          <a:p>
            <a:fld id="{E0967E81-107F-4CFB-8A9D-8A9645AEE984}" type="slidenum">
              <a:rPr lang="en-US" smtClean="0"/>
              <a:t>‹#›</a:t>
            </a:fld>
            <a:endParaRPr lang="en-US" dirty="0"/>
          </a:p>
        </p:txBody>
      </p:sp>
    </p:spTree>
    <p:extLst>
      <p:ext uri="{BB962C8B-B14F-4D97-AF65-F5344CB8AC3E}">
        <p14:creationId xmlns:p14="http://schemas.microsoft.com/office/powerpoint/2010/main" val="2408252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2723A9-238C-6395-C2A0-974A8FE3297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D2C2FE8-5695-38A1-6E79-9F14064B333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3486A3-4706-6AB0-61C2-613CB3417C81}"/>
              </a:ext>
            </a:extLst>
          </p:cNvPr>
          <p:cNvSpPr>
            <a:spLocks noGrp="1"/>
          </p:cNvSpPr>
          <p:nvPr>
            <p:ph type="dt" sz="half" idx="10"/>
          </p:nvPr>
        </p:nvSpPr>
        <p:spPr/>
        <p:txBody>
          <a:bodyPr/>
          <a:lstStyle/>
          <a:p>
            <a:fld id="{4B196360-D5D0-4491-8F91-2CEEF29D59D6}" type="datetimeFigureOut">
              <a:rPr lang="en-US" smtClean="0"/>
              <a:t>8/4/2025</a:t>
            </a:fld>
            <a:endParaRPr lang="en-US" dirty="0"/>
          </a:p>
        </p:txBody>
      </p:sp>
      <p:sp>
        <p:nvSpPr>
          <p:cNvPr id="5" name="Footer Placeholder 4">
            <a:extLst>
              <a:ext uri="{FF2B5EF4-FFF2-40B4-BE49-F238E27FC236}">
                <a16:creationId xmlns:a16="http://schemas.microsoft.com/office/drawing/2014/main" id="{0F19925D-AE63-4EB0-F5F1-4A28898A919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D7EF671-10F8-AF77-E7AB-AC4CC8A76FAA}"/>
              </a:ext>
            </a:extLst>
          </p:cNvPr>
          <p:cNvSpPr>
            <a:spLocks noGrp="1"/>
          </p:cNvSpPr>
          <p:nvPr>
            <p:ph type="sldNum" sz="quarter" idx="12"/>
          </p:nvPr>
        </p:nvSpPr>
        <p:spPr/>
        <p:txBody>
          <a:bodyPr/>
          <a:lstStyle/>
          <a:p>
            <a:fld id="{E0967E81-107F-4CFB-8A9D-8A9645AEE984}" type="slidenum">
              <a:rPr lang="en-US" smtClean="0"/>
              <a:t>‹#›</a:t>
            </a:fld>
            <a:endParaRPr lang="en-US" dirty="0"/>
          </a:p>
        </p:txBody>
      </p:sp>
    </p:spTree>
    <p:extLst>
      <p:ext uri="{BB962C8B-B14F-4D97-AF65-F5344CB8AC3E}">
        <p14:creationId xmlns:p14="http://schemas.microsoft.com/office/powerpoint/2010/main" val="1353576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66C790-205F-1AB5-0B31-EE6939566F8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956894-C06A-8683-74E5-2BA6300B3E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609A02-67A0-8D9F-749C-417EF2445FA7}"/>
              </a:ext>
            </a:extLst>
          </p:cNvPr>
          <p:cNvSpPr>
            <a:spLocks noGrp="1"/>
          </p:cNvSpPr>
          <p:nvPr>
            <p:ph type="dt" sz="half" idx="10"/>
          </p:nvPr>
        </p:nvSpPr>
        <p:spPr/>
        <p:txBody>
          <a:bodyPr/>
          <a:lstStyle/>
          <a:p>
            <a:fld id="{4B196360-D5D0-4491-8F91-2CEEF29D59D6}" type="datetimeFigureOut">
              <a:rPr lang="en-US" smtClean="0"/>
              <a:t>8/4/2025</a:t>
            </a:fld>
            <a:endParaRPr lang="en-US" dirty="0"/>
          </a:p>
        </p:txBody>
      </p:sp>
      <p:sp>
        <p:nvSpPr>
          <p:cNvPr id="5" name="Footer Placeholder 4">
            <a:extLst>
              <a:ext uri="{FF2B5EF4-FFF2-40B4-BE49-F238E27FC236}">
                <a16:creationId xmlns:a16="http://schemas.microsoft.com/office/drawing/2014/main" id="{9E1EF693-1D60-5411-37D9-28236670401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918134E-9299-7C43-1969-304E1DE111F0}"/>
              </a:ext>
            </a:extLst>
          </p:cNvPr>
          <p:cNvSpPr>
            <a:spLocks noGrp="1"/>
          </p:cNvSpPr>
          <p:nvPr>
            <p:ph type="sldNum" sz="quarter" idx="12"/>
          </p:nvPr>
        </p:nvSpPr>
        <p:spPr/>
        <p:txBody>
          <a:bodyPr/>
          <a:lstStyle/>
          <a:p>
            <a:fld id="{E0967E81-107F-4CFB-8A9D-8A9645AEE984}" type="slidenum">
              <a:rPr lang="en-US" smtClean="0"/>
              <a:t>‹#›</a:t>
            </a:fld>
            <a:endParaRPr lang="en-US" dirty="0"/>
          </a:p>
        </p:txBody>
      </p:sp>
    </p:spTree>
    <p:extLst>
      <p:ext uri="{BB962C8B-B14F-4D97-AF65-F5344CB8AC3E}">
        <p14:creationId xmlns:p14="http://schemas.microsoft.com/office/powerpoint/2010/main" val="811100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A0935-5304-8A94-BE71-370BEEB16C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70C1AEF-64C7-4527-C4B7-9F351F4AA1B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708CC6-0ECE-D116-2CE7-3499CAECB1CD}"/>
              </a:ext>
            </a:extLst>
          </p:cNvPr>
          <p:cNvSpPr>
            <a:spLocks noGrp="1"/>
          </p:cNvSpPr>
          <p:nvPr>
            <p:ph type="dt" sz="half" idx="10"/>
          </p:nvPr>
        </p:nvSpPr>
        <p:spPr/>
        <p:txBody>
          <a:bodyPr/>
          <a:lstStyle/>
          <a:p>
            <a:fld id="{4B196360-D5D0-4491-8F91-2CEEF29D59D6}" type="datetimeFigureOut">
              <a:rPr lang="en-US" smtClean="0"/>
              <a:t>8/4/2025</a:t>
            </a:fld>
            <a:endParaRPr lang="en-US" dirty="0"/>
          </a:p>
        </p:txBody>
      </p:sp>
      <p:sp>
        <p:nvSpPr>
          <p:cNvPr id="5" name="Footer Placeholder 4">
            <a:extLst>
              <a:ext uri="{FF2B5EF4-FFF2-40B4-BE49-F238E27FC236}">
                <a16:creationId xmlns:a16="http://schemas.microsoft.com/office/drawing/2014/main" id="{1ED16396-CA99-7804-BBCD-70DC56E8E3F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00116A-5FFC-4E44-F2CA-36EEDEF28F5E}"/>
              </a:ext>
            </a:extLst>
          </p:cNvPr>
          <p:cNvSpPr>
            <a:spLocks noGrp="1"/>
          </p:cNvSpPr>
          <p:nvPr>
            <p:ph type="sldNum" sz="quarter" idx="12"/>
          </p:nvPr>
        </p:nvSpPr>
        <p:spPr/>
        <p:txBody>
          <a:bodyPr/>
          <a:lstStyle/>
          <a:p>
            <a:fld id="{E0967E81-107F-4CFB-8A9D-8A9645AEE984}" type="slidenum">
              <a:rPr lang="en-US" smtClean="0"/>
              <a:t>‹#›</a:t>
            </a:fld>
            <a:endParaRPr lang="en-US" dirty="0"/>
          </a:p>
        </p:txBody>
      </p:sp>
    </p:spTree>
    <p:extLst>
      <p:ext uri="{BB962C8B-B14F-4D97-AF65-F5344CB8AC3E}">
        <p14:creationId xmlns:p14="http://schemas.microsoft.com/office/powerpoint/2010/main" val="3496497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582A0-C41B-7A5A-9C70-1B5F0F9FA6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FFEC69-A911-9F54-8AA3-F36366182C4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920151D-0B1D-D1BA-E727-31C831940FF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2DC9797-F5DD-B015-6F90-F53DE74E8B42}"/>
              </a:ext>
            </a:extLst>
          </p:cNvPr>
          <p:cNvSpPr>
            <a:spLocks noGrp="1"/>
          </p:cNvSpPr>
          <p:nvPr>
            <p:ph type="dt" sz="half" idx="10"/>
          </p:nvPr>
        </p:nvSpPr>
        <p:spPr/>
        <p:txBody>
          <a:bodyPr/>
          <a:lstStyle/>
          <a:p>
            <a:fld id="{4B196360-D5D0-4491-8F91-2CEEF29D59D6}" type="datetimeFigureOut">
              <a:rPr lang="en-US" smtClean="0"/>
              <a:t>8/4/2025</a:t>
            </a:fld>
            <a:endParaRPr lang="en-US" dirty="0"/>
          </a:p>
        </p:txBody>
      </p:sp>
      <p:sp>
        <p:nvSpPr>
          <p:cNvPr id="6" name="Footer Placeholder 5">
            <a:extLst>
              <a:ext uri="{FF2B5EF4-FFF2-40B4-BE49-F238E27FC236}">
                <a16:creationId xmlns:a16="http://schemas.microsoft.com/office/drawing/2014/main" id="{149D0865-E8A0-C476-8F22-3150257CF1C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932338E-7854-0A7A-ED5E-ADE4A0EA46B5}"/>
              </a:ext>
            </a:extLst>
          </p:cNvPr>
          <p:cNvSpPr>
            <a:spLocks noGrp="1"/>
          </p:cNvSpPr>
          <p:nvPr>
            <p:ph type="sldNum" sz="quarter" idx="12"/>
          </p:nvPr>
        </p:nvSpPr>
        <p:spPr/>
        <p:txBody>
          <a:bodyPr/>
          <a:lstStyle/>
          <a:p>
            <a:fld id="{E0967E81-107F-4CFB-8A9D-8A9645AEE984}" type="slidenum">
              <a:rPr lang="en-US" smtClean="0"/>
              <a:t>‹#›</a:t>
            </a:fld>
            <a:endParaRPr lang="en-US" dirty="0"/>
          </a:p>
        </p:txBody>
      </p:sp>
    </p:spTree>
    <p:extLst>
      <p:ext uri="{BB962C8B-B14F-4D97-AF65-F5344CB8AC3E}">
        <p14:creationId xmlns:p14="http://schemas.microsoft.com/office/powerpoint/2010/main" val="2053957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D08AA-0A5E-5512-86B5-4D99D339C36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60AEACA-7A0C-17DA-19CF-B6176D4D42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B70482-D157-0688-07D6-9717C084D05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4719DC4-3F37-341C-D668-B62BADD09B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7FFA14-FA40-D892-95CC-8892E8B1EDE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06F5590-6AB8-0908-60D5-5A1CB64D25DA}"/>
              </a:ext>
            </a:extLst>
          </p:cNvPr>
          <p:cNvSpPr>
            <a:spLocks noGrp="1"/>
          </p:cNvSpPr>
          <p:nvPr>
            <p:ph type="dt" sz="half" idx="10"/>
          </p:nvPr>
        </p:nvSpPr>
        <p:spPr/>
        <p:txBody>
          <a:bodyPr/>
          <a:lstStyle/>
          <a:p>
            <a:fld id="{4B196360-D5D0-4491-8F91-2CEEF29D59D6}" type="datetimeFigureOut">
              <a:rPr lang="en-US" smtClean="0"/>
              <a:t>8/4/2025</a:t>
            </a:fld>
            <a:endParaRPr lang="en-US" dirty="0"/>
          </a:p>
        </p:txBody>
      </p:sp>
      <p:sp>
        <p:nvSpPr>
          <p:cNvPr id="8" name="Footer Placeholder 7">
            <a:extLst>
              <a:ext uri="{FF2B5EF4-FFF2-40B4-BE49-F238E27FC236}">
                <a16:creationId xmlns:a16="http://schemas.microsoft.com/office/drawing/2014/main" id="{FD791FF5-8A17-3072-9603-2AECF4E597D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7AB4CB34-583F-A472-F0BA-7517D3D4E797}"/>
              </a:ext>
            </a:extLst>
          </p:cNvPr>
          <p:cNvSpPr>
            <a:spLocks noGrp="1"/>
          </p:cNvSpPr>
          <p:nvPr>
            <p:ph type="sldNum" sz="quarter" idx="12"/>
          </p:nvPr>
        </p:nvSpPr>
        <p:spPr/>
        <p:txBody>
          <a:bodyPr/>
          <a:lstStyle/>
          <a:p>
            <a:fld id="{E0967E81-107F-4CFB-8A9D-8A9645AEE984}" type="slidenum">
              <a:rPr lang="en-US" smtClean="0"/>
              <a:t>‹#›</a:t>
            </a:fld>
            <a:endParaRPr lang="en-US" dirty="0"/>
          </a:p>
        </p:txBody>
      </p:sp>
    </p:spTree>
    <p:extLst>
      <p:ext uri="{BB962C8B-B14F-4D97-AF65-F5344CB8AC3E}">
        <p14:creationId xmlns:p14="http://schemas.microsoft.com/office/powerpoint/2010/main" val="4182215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1A56C-65E3-DB2C-3826-50F3528A54B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70EB665-3098-D065-0959-EDDF51E858C6}"/>
              </a:ext>
            </a:extLst>
          </p:cNvPr>
          <p:cNvSpPr>
            <a:spLocks noGrp="1"/>
          </p:cNvSpPr>
          <p:nvPr>
            <p:ph type="dt" sz="half" idx="10"/>
          </p:nvPr>
        </p:nvSpPr>
        <p:spPr/>
        <p:txBody>
          <a:bodyPr/>
          <a:lstStyle/>
          <a:p>
            <a:fld id="{4B196360-D5D0-4491-8F91-2CEEF29D59D6}" type="datetimeFigureOut">
              <a:rPr lang="en-US" smtClean="0"/>
              <a:t>8/4/2025</a:t>
            </a:fld>
            <a:endParaRPr lang="en-US" dirty="0"/>
          </a:p>
        </p:txBody>
      </p:sp>
      <p:sp>
        <p:nvSpPr>
          <p:cNvPr id="4" name="Footer Placeholder 3">
            <a:extLst>
              <a:ext uri="{FF2B5EF4-FFF2-40B4-BE49-F238E27FC236}">
                <a16:creationId xmlns:a16="http://schemas.microsoft.com/office/drawing/2014/main" id="{B49D5743-0050-D0CD-35CC-EC32479A33C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786B83A8-4E94-BF30-439B-32E415297CD2}"/>
              </a:ext>
            </a:extLst>
          </p:cNvPr>
          <p:cNvSpPr>
            <a:spLocks noGrp="1"/>
          </p:cNvSpPr>
          <p:nvPr>
            <p:ph type="sldNum" sz="quarter" idx="12"/>
          </p:nvPr>
        </p:nvSpPr>
        <p:spPr/>
        <p:txBody>
          <a:bodyPr/>
          <a:lstStyle/>
          <a:p>
            <a:fld id="{E0967E81-107F-4CFB-8A9D-8A9645AEE984}" type="slidenum">
              <a:rPr lang="en-US" smtClean="0"/>
              <a:t>‹#›</a:t>
            </a:fld>
            <a:endParaRPr lang="en-US" dirty="0"/>
          </a:p>
        </p:txBody>
      </p:sp>
    </p:spTree>
    <p:extLst>
      <p:ext uri="{BB962C8B-B14F-4D97-AF65-F5344CB8AC3E}">
        <p14:creationId xmlns:p14="http://schemas.microsoft.com/office/powerpoint/2010/main" val="3280995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3E985F-1889-5F6E-5239-E6ED9D15222E}"/>
              </a:ext>
            </a:extLst>
          </p:cNvPr>
          <p:cNvSpPr>
            <a:spLocks noGrp="1"/>
          </p:cNvSpPr>
          <p:nvPr>
            <p:ph type="dt" sz="half" idx="10"/>
          </p:nvPr>
        </p:nvSpPr>
        <p:spPr/>
        <p:txBody>
          <a:bodyPr/>
          <a:lstStyle/>
          <a:p>
            <a:fld id="{4B196360-D5D0-4491-8F91-2CEEF29D59D6}" type="datetimeFigureOut">
              <a:rPr lang="en-US" smtClean="0"/>
              <a:t>8/4/2025</a:t>
            </a:fld>
            <a:endParaRPr lang="en-US" dirty="0"/>
          </a:p>
        </p:txBody>
      </p:sp>
      <p:sp>
        <p:nvSpPr>
          <p:cNvPr id="3" name="Footer Placeholder 2">
            <a:extLst>
              <a:ext uri="{FF2B5EF4-FFF2-40B4-BE49-F238E27FC236}">
                <a16:creationId xmlns:a16="http://schemas.microsoft.com/office/drawing/2014/main" id="{20DBA1A9-BF4D-500D-2972-CAC4012862C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6502A3C-E8B7-575E-EAB0-02B5C251D354}"/>
              </a:ext>
            </a:extLst>
          </p:cNvPr>
          <p:cNvSpPr>
            <a:spLocks noGrp="1"/>
          </p:cNvSpPr>
          <p:nvPr>
            <p:ph type="sldNum" sz="quarter" idx="12"/>
          </p:nvPr>
        </p:nvSpPr>
        <p:spPr/>
        <p:txBody>
          <a:bodyPr/>
          <a:lstStyle/>
          <a:p>
            <a:fld id="{E0967E81-107F-4CFB-8A9D-8A9645AEE984}" type="slidenum">
              <a:rPr lang="en-US" smtClean="0"/>
              <a:t>‹#›</a:t>
            </a:fld>
            <a:endParaRPr lang="en-US" dirty="0"/>
          </a:p>
        </p:txBody>
      </p:sp>
    </p:spTree>
    <p:extLst>
      <p:ext uri="{BB962C8B-B14F-4D97-AF65-F5344CB8AC3E}">
        <p14:creationId xmlns:p14="http://schemas.microsoft.com/office/powerpoint/2010/main" val="2410373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E70AC-EC06-AFFD-FE66-24106F5A89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727288B-8A5A-2368-D868-68FEC975DF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7D8B660-DBAA-4150-17C5-0D6CB1A9ED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E98F838-A332-FF4B-302D-861C45DB7C76}"/>
              </a:ext>
            </a:extLst>
          </p:cNvPr>
          <p:cNvSpPr>
            <a:spLocks noGrp="1"/>
          </p:cNvSpPr>
          <p:nvPr>
            <p:ph type="dt" sz="half" idx="10"/>
          </p:nvPr>
        </p:nvSpPr>
        <p:spPr/>
        <p:txBody>
          <a:bodyPr/>
          <a:lstStyle/>
          <a:p>
            <a:fld id="{4B196360-D5D0-4491-8F91-2CEEF29D59D6}" type="datetimeFigureOut">
              <a:rPr lang="en-US" smtClean="0"/>
              <a:t>8/4/2025</a:t>
            </a:fld>
            <a:endParaRPr lang="en-US" dirty="0"/>
          </a:p>
        </p:txBody>
      </p:sp>
      <p:sp>
        <p:nvSpPr>
          <p:cNvPr id="6" name="Footer Placeholder 5">
            <a:extLst>
              <a:ext uri="{FF2B5EF4-FFF2-40B4-BE49-F238E27FC236}">
                <a16:creationId xmlns:a16="http://schemas.microsoft.com/office/drawing/2014/main" id="{19CA5145-E786-914F-E1FF-9B9C1D5A5DC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596953B-7284-66A4-350A-4ECA54931D58}"/>
              </a:ext>
            </a:extLst>
          </p:cNvPr>
          <p:cNvSpPr>
            <a:spLocks noGrp="1"/>
          </p:cNvSpPr>
          <p:nvPr>
            <p:ph type="sldNum" sz="quarter" idx="12"/>
          </p:nvPr>
        </p:nvSpPr>
        <p:spPr/>
        <p:txBody>
          <a:bodyPr/>
          <a:lstStyle/>
          <a:p>
            <a:fld id="{E0967E81-107F-4CFB-8A9D-8A9645AEE984}" type="slidenum">
              <a:rPr lang="en-US" smtClean="0"/>
              <a:t>‹#›</a:t>
            </a:fld>
            <a:endParaRPr lang="en-US" dirty="0"/>
          </a:p>
        </p:txBody>
      </p:sp>
    </p:spTree>
    <p:extLst>
      <p:ext uri="{BB962C8B-B14F-4D97-AF65-F5344CB8AC3E}">
        <p14:creationId xmlns:p14="http://schemas.microsoft.com/office/powerpoint/2010/main" val="2726578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FF8A1-5E00-149E-D38C-1D32AABFBB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AC59FF4-AE99-0F90-5050-C49718B1E1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AFF4625-4A5B-D342-78DD-15FFA3EE37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A292B29-3B14-B4E3-2689-501D26117F79}"/>
              </a:ext>
            </a:extLst>
          </p:cNvPr>
          <p:cNvSpPr>
            <a:spLocks noGrp="1"/>
          </p:cNvSpPr>
          <p:nvPr>
            <p:ph type="dt" sz="half" idx="10"/>
          </p:nvPr>
        </p:nvSpPr>
        <p:spPr/>
        <p:txBody>
          <a:bodyPr/>
          <a:lstStyle/>
          <a:p>
            <a:fld id="{4B196360-D5D0-4491-8F91-2CEEF29D59D6}" type="datetimeFigureOut">
              <a:rPr lang="en-US" smtClean="0"/>
              <a:t>8/4/2025</a:t>
            </a:fld>
            <a:endParaRPr lang="en-US" dirty="0"/>
          </a:p>
        </p:txBody>
      </p:sp>
      <p:sp>
        <p:nvSpPr>
          <p:cNvPr id="6" name="Footer Placeholder 5">
            <a:extLst>
              <a:ext uri="{FF2B5EF4-FFF2-40B4-BE49-F238E27FC236}">
                <a16:creationId xmlns:a16="http://schemas.microsoft.com/office/drawing/2014/main" id="{1807F940-5DB6-50CB-B5D1-6FB6F92E9C1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0B1564D-CB36-F836-6F79-867CBFC6C602}"/>
              </a:ext>
            </a:extLst>
          </p:cNvPr>
          <p:cNvSpPr>
            <a:spLocks noGrp="1"/>
          </p:cNvSpPr>
          <p:nvPr>
            <p:ph type="sldNum" sz="quarter" idx="12"/>
          </p:nvPr>
        </p:nvSpPr>
        <p:spPr/>
        <p:txBody>
          <a:bodyPr/>
          <a:lstStyle/>
          <a:p>
            <a:fld id="{E0967E81-107F-4CFB-8A9D-8A9645AEE984}" type="slidenum">
              <a:rPr lang="en-US" smtClean="0"/>
              <a:t>‹#›</a:t>
            </a:fld>
            <a:endParaRPr lang="en-US" dirty="0"/>
          </a:p>
        </p:txBody>
      </p:sp>
    </p:spTree>
    <p:extLst>
      <p:ext uri="{BB962C8B-B14F-4D97-AF65-F5344CB8AC3E}">
        <p14:creationId xmlns:p14="http://schemas.microsoft.com/office/powerpoint/2010/main" val="968758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0D2451-3727-499D-AB6E-EF81024C15B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143A289-C819-5B83-7305-133522C822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89B994-DE90-CE86-3510-43E10E3542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196360-D5D0-4491-8F91-2CEEF29D59D6}" type="datetimeFigureOut">
              <a:rPr lang="en-US" smtClean="0"/>
              <a:t>8/4/2025</a:t>
            </a:fld>
            <a:endParaRPr lang="en-US" dirty="0"/>
          </a:p>
        </p:txBody>
      </p:sp>
      <p:sp>
        <p:nvSpPr>
          <p:cNvPr id="5" name="Footer Placeholder 4">
            <a:extLst>
              <a:ext uri="{FF2B5EF4-FFF2-40B4-BE49-F238E27FC236}">
                <a16:creationId xmlns:a16="http://schemas.microsoft.com/office/drawing/2014/main" id="{BCAC864C-12CA-62A8-F37A-C1FA9E0903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7678F1E-E0D4-9F4E-A18B-D43152F0C7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967E81-107F-4CFB-8A9D-8A9645AEE984}" type="slidenum">
              <a:rPr lang="en-US" smtClean="0"/>
              <a:t>‹#›</a:t>
            </a:fld>
            <a:endParaRPr lang="en-US" dirty="0"/>
          </a:p>
        </p:txBody>
      </p:sp>
    </p:spTree>
    <p:extLst>
      <p:ext uri="{BB962C8B-B14F-4D97-AF65-F5344CB8AC3E}">
        <p14:creationId xmlns:p14="http://schemas.microsoft.com/office/powerpoint/2010/main" val="3523802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E668BA37-E5D0-CDBC-8FBD-8A0127F9C669}"/>
              </a:ext>
            </a:extLst>
          </p:cNvPr>
          <p:cNvSpPr/>
          <p:nvPr/>
        </p:nvSpPr>
        <p:spPr>
          <a:xfrm>
            <a:off x="182880" y="3787296"/>
            <a:ext cx="11823477" cy="36933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DDB03874-AD56-5EAA-4CCC-FDA87A7869CC}"/>
              </a:ext>
            </a:extLst>
          </p:cNvPr>
          <p:cNvSpPr/>
          <p:nvPr/>
        </p:nvSpPr>
        <p:spPr>
          <a:xfrm>
            <a:off x="182880" y="964281"/>
            <a:ext cx="11823477" cy="36933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5299F7EE-BA04-F1A1-9A0E-B759FA439D58}"/>
              </a:ext>
            </a:extLst>
          </p:cNvPr>
          <p:cNvSpPr txBox="1"/>
          <p:nvPr/>
        </p:nvSpPr>
        <p:spPr>
          <a:xfrm>
            <a:off x="8991263" y="152599"/>
            <a:ext cx="2951191" cy="738664"/>
          </a:xfrm>
          <a:prstGeom prst="rect">
            <a:avLst/>
          </a:prstGeom>
          <a:noFill/>
        </p:spPr>
        <p:txBody>
          <a:bodyPr wrap="square" rtlCol="0">
            <a:spAutoFit/>
          </a:bodyPr>
          <a:lstStyle/>
          <a:p>
            <a:r>
              <a:rPr lang="en-US" sz="2400" dirty="0"/>
              <a:t>Office of the Ombuds</a:t>
            </a:r>
          </a:p>
          <a:p>
            <a:endParaRPr lang="en-US" dirty="0"/>
          </a:p>
        </p:txBody>
      </p:sp>
      <p:pic>
        <p:nvPicPr>
          <p:cNvPr id="6" name="Picture 5">
            <a:extLst>
              <a:ext uri="{FF2B5EF4-FFF2-40B4-BE49-F238E27FC236}">
                <a16:creationId xmlns:a16="http://schemas.microsoft.com/office/drawing/2014/main" id="{B01D6A77-1B9A-DF39-27AD-F6629428037E}"/>
              </a:ext>
            </a:extLst>
          </p:cNvPr>
          <p:cNvPicPr>
            <a:picLocks noChangeAspect="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94368"/>
            <a:ext cx="3413209" cy="887435"/>
          </a:xfrm>
          <a:prstGeom prst="rect">
            <a:avLst/>
          </a:prstGeom>
        </p:spPr>
      </p:pic>
      <p:sp>
        <p:nvSpPr>
          <p:cNvPr id="8" name="Rectangle: Rounded Corners 7">
            <a:extLst>
              <a:ext uri="{FF2B5EF4-FFF2-40B4-BE49-F238E27FC236}">
                <a16:creationId xmlns:a16="http://schemas.microsoft.com/office/drawing/2014/main" id="{E3692DEA-AB17-AE44-BE6A-1BA697C98C8E}"/>
              </a:ext>
            </a:extLst>
          </p:cNvPr>
          <p:cNvSpPr/>
          <p:nvPr/>
        </p:nvSpPr>
        <p:spPr>
          <a:xfrm>
            <a:off x="3413209" y="93501"/>
            <a:ext cx="5358510" cy="66805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i="0" dirty="0">
                <a:effectLst/>
                <a:latin typeface="Arial" panose="020B0604020202020204" pitchFamily="34" charset="0"/>
                <a:cs typeface="Arial" panose="020B0604020202020204" pitchFamily="34" charset="0"/>
              </a:rPr>
              <a:t>OUR PRINCIPLES</a:t>
            </a:r>
          </a:p>
          <a:p>
            <a:pPr algn="l"/>
            <a:endParaRPr lang="en-US" sz="1400" b="1" dirty="0">
              <a:latin typeface="Arial" panose="020B0604020202020204" pitchFamily="34" charset="0"/>
              <a:cs typeface="Arial" panose="020B0604020202020204" pitchFamily="34" charset="0"/>
            </a:endParaRPr>
          </a:p>
          <a:p>
            <a:pPr algn="l"/>
            <a:r>
              <a:rPr lang="en-US" sz="1400" b="1" i="0" dirty="0">
                <a:effectLst/>
                <a:latin typeface="Arial" panose="020B0604020202020204" pitchFamily="34" charset="0"/>
                <a:cs typeface="Arial" panose="020B0604020202020204" pitchFamily="34" charset="0"/>
              </a:rPr>
              <a:t>Confidentiality</a:t>
            </a:r>
          </a:p>
          <a:p>
            <a:pPr algn="l"/>
            <a:r>
              <a:rPr lang="en-US" sz="1400" b="0" i="0" dirty="0">
                <a:solidFill>
                  <a:schemeClr val="accent1">
                    <a:lumMod val="20000"/>
                    <a:lumOff val="80000"/>
                  </a:schemeClr>
                </a:solidFill>
                <a:effectLst/>
                <a:latin typeface="Arial" panose="020B0604020202020204" pitchFamily="34" charset="0"/>
                <a:cs typeface="Arial" panose="020B0604020202020204" pitchFamily="34" charset="0"/>
              </a:rPr>
              <a:t>The Ombuds does not keep records and will never disclose the names or concerns of its visitors, without permission.  The only exception being when the Ombuds believes there is an imminent risk of physical harm.</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Impartiality</a:t>
            </a:r>
          </a:p>
          <a:p>
            <a:pPr algn="l"/>
            <a:r>
              <a:rPr lang="en-US" sz="1400" b="0" i="0" dirty="0">
                <a:solidFill>
                  <a:schemeClr val="accent1">
                    <a:lumMod val="20000"/>
                    <a:lumOff val="80000"/>
                  </a:schemeClr>
                </a:solidFill>
                <a:effectLst/>
                <a:latin typeface="Arial" panose="020B0604020202020204" pitchFamily="34" charset="0"/>
                <a:cs typeface="Arial" panose="020B0604020202020204" pitchFamily="34" charset="0"/>
              </a:rPr>
              <a:t>The Ombuds does not take sides in any dispute, but rather advocates for a fair process and equitable results.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1"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white"/>
                </a:solidFill>
                <a:effectLst/>
                <a:uLnTx/>
                <a:uFillTx/>
                <a:latin typeface="Arial" panose="020B0604020202020204" pitchFamily="34" charset="0"/>
                <a:cs typeface="Arial" panose="020B0604020202020204" pitchFamily="34" charset="0"/>
              </a:rPr>
              <a:t>Informality</a:t>
            </a:r>
          </a:p>
          <a:p>
            <a:pPr algn="l"/>
            <a:r>
              <a:rPr lang="en-US" sz="1400" b="0" i="0" dirty="0">
                <a:solidFill>
                  <a:schemeClr val="accent1">
                    <a:lumMod val="20000"/>
                    <a:lumOff val="80000"/>
                  </a:schemeClr>
                </a:solidFill>
                <a:effectLst/>
                <a:latin typeface="Arial" panose="020B0604020202020204" pitchFamily="34" charset="0"/>
                <a:cs typeface="Arial" panose="020B0604020202020204" pitchFamily="34" charset="0"/>
              </a:rPr>
              <a:t>The Ombuds listens, offers information about College policies, procedures and resources, and presents a range of options for resolving problems. With permission, the Ombuds will facilitate communication or mediate a dispute. The Ombud does not arbitrate, adjudicate, or participate in formal procedures. If a visitor would like to pursue a formal process, the Ombuds will direct them to the appropriate office.</a:t>
            </a:r>
          </a:p>
          <a:p>
            <a:pPr algn="l"/>
            <a:endParaRPr lang="en-US" sz="1400" b="0" i="0" dirty="0">
              <a:effectLst/>
              <a:latin typeface="Arial" panose="020B0604020202020204" pitchFamily="34" charset="0"/>
              <a:cs typeface="Arial" panose="020B0604020202020204" pitchFamily="34" charset="0"/>
            </a:endParaRPr>
          </a:p>
          <a:p>
            <a:pPr algn="l"/>
            <a:r>
              <a:rPr lang="en-US" sz="1400" b="0" i="0" dirty="0">
                <a:effectLst/>
                <a:latin typeface="Arial" panose="020B0604020202020204" pitchFamily="34" charset="0"/>
                <a:cs typeface="Arial" panose="020B0604020202020204" pitchFamily="34" charset="0"/>
              </a:rPr>
              <a:t>Independence</a:t>
            </a:r>
          </a:p>
          <a:p>
            <a:pPr algn="l"/>
            <a:r>
              <a:rPr lang="en-US" sz="1400" b="0" i="0" dirty="0">
                <a:solidFill>
                  <a:schemeClr val="accent1">
                    <a:lumMod val="20000"/>
                    <a:lumOff val="80000"/>
                  </a:schemeClr>
                </a:solidFill>
                <a:effectLst/>
                <a:latin typeface="Arial" panose="020B0604020202020204" pitchFamily="34" charset="0"/>
                <a:cs typeface="Arial" panose="020B0604020202020204" pitchFamily="34" charset="0"/>
              </a:rPr>
              <a:t>Meeting with the Ombuds does not give official notice to the College and functions independently from all College administrative authorities and processes. The Ombuds has sole authority to manage the budget and operations of the office.</a:t>
            </a:r>
          </a:p>
        </p:txBody>
      </p:sp>
      <p:sp>
        <p:nvSpPr>
          <p:cNvPr id="10" name="TextBox 9">
            <a:extLst>
              <a:ext uri="{FF2B5EF4-FFF2-40B4-BE49-F238E27FC236}">
                <a16:creationId xmlns:a16="http://schemas.microsoft.com/office/drawing/2014/main" id="{87D901AF-D946-F700-E549-E3FB43864117}"/>
              </a:ext>
            </a:extLst>
          </p:cNvPr>
          <p:cNvSpPr txBox="1"/>
          <p:nvPr/>
        </p:nvSpPr>
        <p:spPr>
          <a:xfrm>
            <a:off x="195196" y="1340194"/>
            <a:ext cx="3108960" cy="2462213"/>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The Western University of Health Sciences College of Pharmacy Ombuds Office served all College faculty, academic and research staff, graduate students, and other trainees. Upon request, the Office also met with professional students and institution-wide constituents.</a:t>
            </a:r>
          </a:p>
          <a:p>
            <a:endParaRPr lang="en-US" sz="1400" dirty="0">
              <a:latin typeface="Arial" panose="020B0604020202020204" pitchFamily="34" charset="0"/>
              <a:cs typeface="Arial" panose="020B0604020202020204" pitchFamily="34" charset="0"/>
            </a:endParaRPr>
          </a:p>
          <a:p>
            <a:r>
              <a:rPr lang="en-US" sz="1400" dirty="0">
                <a:latin typeface="Arial" panose="020B0604020202020204" pitchFamily="34" charset="0"/>
                <a:cs typeface="Arial" panose="020B0604020202020204" pitchFamily="34" charset="0"/>
              </a:rPr>
              <a:t>Total visitors served was 61.</a:t>
            </a:r>
          </a:p>
          <a:p>
            <a:r>
              <a:rPr lang="en-US" sz="1400" dirty="0">
                <a:latin typeface="Arial" panose="020B0604020202020204" pitchFamily="34" charset="0"/>
                <a:cs typeface="Arial" panose="020B0604020202020204" pitchFamily="34" charset="0"/>
              </a:rPr>
              <a:t>Total visits was 186.</a:t>
            </a:r>
          </a:p>
        </p:txBody>
      </p:sp>
      <p:sp>
        <p:nvSpPr>
          <p:cNvPr id="12" name="TextBox 11">
            <a:extLst>
              <a:ext uri="{FF2B5EF4-FFF2-40B4-BE49-F238E27FC236}">
                <a16:creationId xmlns:a16="http://schemas.microsoft.com/office/drawing/2014/main" id="{E1F3D0E1-2995-EFCC-0E02-78CCDD462854}"/>
              </a:ext>
            </a:extLst>
          </p:cNvPr>
          <p:cNvSpPr txBox="1"/>
          <p:nvPr/>
        </p:nvSpPr>
        <p:spPr>
          <a:xfrm>
            <a:off x="9146711" y="509576"/>
            <a:ext cx="2640294" cy="646331"/>
          </a:xfrm>
          <a:prstGeom prst="rect">
            <a:avLst/>
          </a:prstGeom>
          <a:noFill/>
        </p:spPr>
        <p:txBody>
          <a:bodyPr wrap="square" rtlCol="0">
            <a:spAutoFit/>
          </a:bodyPr>
          <a:lstStyle/>
          <a:p>
            <a:r>
              <a:rPr lang="en-US" dirty="0"/>
              <a:t>     2025 Annual Report</a:t>
            </a:r>
          </a:p>
          <a:p>
            <a:endParaRPr lang="en-US" dirty="0"/>
          </a:p>
        </p:txBody>
      </p:sp>
      <p:sp>
        <p:nvSpPr>
          <p:cNvPr id="15" name="TextBox 14">
            <a:extLst>
              <a:ext uri="{FF2B5EF4-FFF2-40B4-BE49-F238E27FC236}">
                <a16:creationId xmlns:a16="http://schemas.microsoft.com/office/drawing/2014/main" id="{AAA3788F-A82C-5C41-1F69-967E46676676}"/>
              </a:ext>
            </a:extLst>
          </p:cNvPr>
          <p:cNvSpPr txBox="1"/>
          <p:nvPr/>
        </p:nvSpPr>
        <p:spPr>
          <a:xfrm>
            <a:off x="972034" y="3777753"/>
            <a:ext cx="2813259" cy="646331"/>
          </a:xfrm>
          <a:prstGeom prst="rect">
            <a:avLst/>
          </a:prstGeom>
          <a:noFill/>
        </p:spPr>
        <p:txBody>
          <a:bodyPr wrap="square" rtlCol="0">
            <a:spAutoFit/>
          </a:bodyPr>
          <a:lstStyle/>
          <a:p>
            <a:r>
              <a:rPr lang="en-US" dirty="0">
                <a:solidFill>
                  <a:schemeClr val="bg1"/>
                </a:solidFill>
              </a:rPr>
              <a:t>Visitors Served</a:t>
            </a:r>
          </a:p>
          <a:p>
            <a:endParaRPr lang="en-US" dirty="0"/>
          </a:p>
        </p:txBody>
      </p:sp>
      <p:sp>
        <p:nvSpPr>
          <p:cNvPr id="22" name="TextBox 21">
            <a:extLst>
              <a:ext uri="{FF2B5EF4-FFF2-40B4-BE49-F238E27FC236}">
                <a16:creationId xmlns:a16="http://schemas.microsoft.com/office/drawing/2014/main" id="{33B8AC16-631E-7404-73FB-94E77B98C3BF}"/>
              </a:ext>
            </a:extLst>
          </p:cNvPr>
          <p:cNvSpPr txBox="1"/>
          <p:nvPr/>
        </p:nvSpPr>
        <p:spPr>
          <a:xfrm>
            <a:off x="988002" y="969067"/>
            <a:ext cx="1620086" cy="646331"/>
          </a:xfrm>
          <a:prstGeom prst="rect">
            <a:avLst/>
          </a:prstGeom>
          <a:noFill/>
        </p:spPr>
        <p:txBody>
          <a:bodyPr wrap="square" rtlCol="0">
            <a:spAutoFit/>
          </a:bodyPr>
          <a:lstStyle/>
          <a:p>
            <a:r>
              <a:rPr lang="en-US" dirty="0">
                <a:solidFill>
                  <a:schemeClr val="bg1"/>
                </a:solidFill>
              </a:rPr>
              <a:t>Who We Serve</a:t>
            </a:r>
          </a:p>
          <a:p>
            <a:endParaRPr lang="en-US" dirty="0"/>
          </a:p>
        </p:txBody>
      </p:sp>
      <p:sp>
        <p:nvSpPr>
          <p:cNvPr id="26" name="TextBox 25">
            <a:extLst>
              <a:ext uri="{FF2B5EF4-FFF2-40B4-BE49-F238E27FC236}">
                <a16:creationId xmlns:a16="http://schemas.microsoft.com/office/drawing/2014/main" id="{8997CB83-B7C8-9F9C-5062-D99F87B4C7B0}"/>
              </a:ext>
            </a:extLst>
          </p:cNvPr>
          <p:cNvSpPr txBox="1"/>
          <p:nvPr/>
        </p:nvSpPr>
        <p:spPr>
          <a:xfrm>
            <a:off x="8912378" y="1342259"/>
            <a:ext cx="3108960" cy="2462213"/>
          </a:xfrm>
          <a:prstGeom prst="rect">
            <a:avLst/>
          </a:prstGeom>
          <a:noFill/>
        </p:spPr>
        <p:txBody>
          <a:bodyPr wrap="square" rtlCol="0">
            <a:spAutoFit/>
          </a:bodyPr>
          <a:lstStyle/>
          <a:p>
            <a:r>
              <a:rPr lang="en-US" sz="1400" dirty="0">
                <a:latin typeface="Arial" panose="020B0604020202020204" pitchFamily="34" charset="0"/>
                <a:cs typeface="Arial" panose="020B0604020202020204" pitchFamily="34" charset="0"/>
              </a:rPr>
              <a:t>Major categories of visitor-reported concerns included general workplace issues, power imbalance issues, interpersonal issues, policy identification/interpretation, inquiry/assistance/navigation with formal processes, and other areas of concerns. Some </a:t>
            </a:r>
            <a:r>
              <a:rPr lang="en-US" sz="1400">
                <a:latin typeface="Arial" panose="020B0604020202020204" pitchFamily="34" charset="0"/>
                <a:cs typeface="Arial" panose="020B0604020202020204" pitchFamily="34" charset="0"/>
              </a:rPr>
              <a:t>concerns were addressed </a:t>
            </a:r>
            <a:r>
              <a:rPr lang="en-US" sz="1400" dirty="0">
                <a:latin typeface="Arial" panose="020B0604020202020204" pitchFamily="34" charset="0"/>
                <a:cs typeface="Arial" panose="020B0604020202020204" pitchFamily="34" charset="0"/>
              </a:rPr>
              <a:t>in one visit while others necessitated longitudinal tracking and follow-up.</a:t>
            </a:r>
          </a:p>
        </p:txBody>
      </p:sp>
      <p:sp>
        <p:nvSpPr>
          <p:cNvPr id="35" name="TextBox 34">
            <a:extLst>
              <a:ext uri="{FF2B5EF4-FFF2-40B4-BE49-F238E27FC236}">
                <a16:creationId xmlns:a16="http://schemas.microsoft.com/office/drawing/2014/main" id="{47D681C6-DEF3-2992-7710-C983C5EB1243}"/>
              </a:ext>
            </a:extLst>
          </p:cNvPr>
          <p:cNvSpPr txBox="1"/>
          <p:nvPr/>
        </p:nvSpPr>
        <p:spPr>
          <a:xfrm>
            <a:off x="9146711" y="954052"/>
            <a:ext cx="2407979" cy="646331"/>
          </a:xfrm>
          <a:prstGeom prst="rect">
            <a:avLst/>
          </a:prstGeom>
          <a:noFill/>
        </p:spPr>
        <p:txBody>
          <a:bodyPr wrap="square" rtlCol="0">
            <a:spAutoFit/>
          </a:bodyPr>
          <a:lstStyle/>
          <a:p>
            <a:r>
              <a:rPr lang="en-US" dirty="0">
                <a:solidFill>
                  <a:schemeClr val="bg1"/>
                </a:solidFill>
              </a:rPr>
              <a:t>Summary of Concerns</a:t>
            </a:r>
          </a:p>
          <a:p>
            <a:endParaRPr lang="en-US" dirty="0"/>
          </a:p>
        </p:txBody>
      </p:sp>
      <p:sp>
        <p:nvSpPr>
          <p:cNvPr id="36" name="TextBox 35">
            <a:extLst>
              <a:ext uri="{FF2B5EF4-FFF2-40B4-BE49-F238E27FC236}">
                <a16:creationId xmlns:a16="http://schemas.microsoft.com/office/drawing/2014/main" id="{F724B7C7-AAEC-08D8-F348-7BE3A1F792BC}"/>
              </a:ext>
            </a:extLst>
          </p:cNvPr>
          <p:cNvSpPr txBox="1"/>
          <p:nvPr/>
        </p:nvSpPr>
        <p:spPr>
          <a:xfrm>
            <a:off x="9244054" y="3771296"/>
            <a:ext cx="2813259" cy="646331"/>
          </a:xfrm>
          <a:prstGeom prst="rect">
            <a:avLst/>
          </a:prstGeom>
          <a:noFill/>
        </p:spPr>
        <p:txBody>
          <a:bodyPr wrap="square" rtlCol="0">
            <a:spAutoFit/>
          </a:bodyPr>
          <a:lstStyle/>
          <a:p>
            <a:r>
              <a:rPr lang="en-US" dirty="0">
                <a:solidFill>
                  <a:schemeClr val="bg1"/>
                </a:solidFill>
              </a:rPr>
              <a:t>Concerns Discussed</a:t>
            </a:r>
          </a:p>
          <a:p>
            <a:endParaRPr lang="en-US" dirty="0"/>
          </a:p>
        </p:txBody>
      </p:sp>
      <p:graphicFrame>
        <p:nvGraphicFramePr>
          <p:cNvPr id="41" name="Chart 40">
            <a:extLst>
              <a:ext uri="{FF2B5EF4-FFF2-40B4-BE49-F238E27FC236}">
                <a16:creationId xmlns:a16="http://schemas.microsoft.com/office/drawing/2014/main" id="{03A1F9BD-40A6-92A4-B722-CE600DE02E8C}"/>
              </a:ext>
            </a:extLst>
          </p:cNvPr>
          <p:cNvGraphicFramePr>
            <a:graphicFrameLocks/>
          </p:cNvGraphicFramePr>
          <p:nvPr>
            <p:extLst>
              <p:ext uri="{D42A27DB-BD31-4B8C-83A1-F6EECF244321}">
                <p14:modId xmlns:p14="http://schemas.microsoft.com/office/powerpoint/2010/main" val="2424835576"/>
              </p:ext>
            </p:extLst>
          </p:nvPr>
        </p:nvGraphicFramePr>
        <p:xfrm>
          <a:off x="84034" y="3897851"/>
          <a:ext cx="3349690" cy="309776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Chart 8">
            <a:extLst>
              <a:ext uri="{FF2B5EF4-FFF2-40B4-BE49-F238E27FC236}">
                <a16:creationId xmlns:a16="http://schemas.microsoft.com/office/drawing/2014/main" id="{F6CE3811-AB8A-A552-91F6-A5ADA93A3358}"/>
              </a:ext>
            </a:extLst>
          </p:cNvPr>
          <p:cNvGraphicFramePr>
            <a:graphicFrameLocks/>
          </p:cNvGraphicFramePr>
          <p:nvPr>
            <p:extLst>
              <p:ext uri="{D42A27DB-BD31-4B8C-83A1-F6EECF244321}">
                <p14:modId xmlns:p14="http://schemas.microsoft.com/office/powerpoint/2010/main" val="422175382"/>
              </p:ext>
            </p:extLst>
          </p:nvPr>
        </p:nvGraphicFramePr>
        <p:xfrm>
          <a:off x="202816" y="4186427"/>
          <a:ext cx="2990849" cy="2690813"/>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 name="Chart 1">
            <a:extLst>
              <a:ext uri="{FF2B5EF4-FFF2-40B4-BE49-F238E27FC236}">
                <a16:creationId xmlns:a16="http://schemas.microsoft.com/office/drawing/2014/main" id="{F6CE3811-AB8A-A552-91F6-A5ADA93A3358}"/>
              </a:ext>
            </a:extLst>
          </p:cNvPr>
          <p:cNvGraphicFramePr>
            <a:graphicFrameLocks/>
          </p:cNvGraphicFramePr>
          <p:nvPr>
            <p:extLst>
              <p:ext uri="{D42A27DB-BD31-4B8C-83A1-F6EECF244321}">
                <p14:modId xmlns:p14="http://schemas.microsoft.com/office/powerpoint/2010/main" val="1968925165"/>
              </p:ext>
            </p:extLst>
          </p:nvPr>
        </p:nvGraphicFramePr>
        <p:xfrm>
          <a:off x="409839" y="4180294"/>
          <a:ext cx="2990849" cy="269081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 name="Chart 2">
            <a:extLst>
              <a:ext uri="{FF2B5EF4-FFF2-40B4-BE49-F238E27FC236}">
                <a16:creationId xmlns:a16="http://schemas.microsoft.com/office/drawing/2014/main" id="{8135F983-2177-4632-E326-D8FE8351698C}"/>
              </a:ext>
            </a:extLst>
          </p:cNvPr>
          <p:cNvGraphicFramePr>
            <a:graphicFrameLocks/>
          </p:cNvGraphicFramePr>
          <p:nvPr>
            <p:extLst>
              <p:ext uri="{D42A27DB-BD31-4B8C-83A1-F6EECF244321}">
                <p14:modId xmlns:p14="http://schemas.microsoft.com/office/powerpoint/2010/main" val="3146745750"/>
              </p:ext>
            </p:extLst>
          </p:nvPr>
        </p:nvGraphicFramePr>
        <p:xfrm>
          <a:off x="8784308" y="4071285"/>
          <a:ext cx="3238501" cy="2799822"/>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28413316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584</TotalTime>
  <Words>298</Words>
  <Application>Microsoft Office PowerPoint</Application>
  <PresentationFormat>Widescreen</PresentationFormat>
  <Paragraphs>24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 O.</dc:creator>
  <cp:lastModifiedBy>Stephen O'Barr</cp:lastModifiedBy>
  <cp:revision>43</cp:revision>
  <cp:lastPrinted>2022-11-30T22:07:59Z</cp:lastPrinted>
  <dcterms:created xsi:type="dcterms:W3CDTF">2022-11-30T19:24:09Z</dcterms:created>
  <dcterms:modified xsi:type="dcterms:W3CDTF">2025-08-04T19:49:49Z</dcterms:modified>
</cp:coreProperties>
</file>